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27" r:id="rId2"/>
  </p:sldMasterIdLst>
  <p:notesMasterIdLst>
    <p:notesMasterId r:id="rId29"/>
  </p:notesMasterIdLst>
  <p:handoutMasterIdLst>
    <p:handoutMasterId r:id="rId30"/>
  </p:handoutMasterIdLst>
  <p:sldIdLst>
    <p:sldId id="3061" r:id="rId3"/>
    <p:sldId id="3084" r:id="rId4"/>
    <p:sldId id="3106" r:id="rId5"/>
    <p:sldId id="3085" r:id="rId6"/>
    <p:sldId id="3111" r:id="rId7"/>
    <p:sldId id="3105" r:id="rId8"/>
    <p:sldId id="3087" r:id="rId9"/>
    <p:sldId id="3088" r:id="rId10"/>
    <p:sldId id="3089" r:id="rId11"/>
    <p:sldId id="3113" r:id="rId12"/>
    <p:sldId id="3114" r:id="rId13"/>
    <p:sldId id="3090" r:id="rId14"/>
    <p:sldId id="3091" r:id="rId15"/>
    <p:sldId id="3119" r:id="rId16"/>
    <p:sldId id="3092" r:id="rId17"/>
    <p:sldId id="3093" r:id="rId18"/>
    <p:sldId id="3094" r:id="rId19"/>
    <p:sldId id="3110" r:id="rId20"/>
    <p:sldId id="3096" r:id="rId21"/>
    <p:sldId id="3097" r:id="rId22"/>
    <p:sldId id="3116" r:id="rId23"/>
    <p:sldId id="3117" r:id="rId24"/>
    <p:sldId id="3118" r:id="rId25"/>
    <p:sldId id="3115" r:id="rId26"/>
    <p:sldId id="3120" r:id="rId27"/>
    <p:sldId id="3083" r:id="rId28"/>
  </p:sldIdLst>
  <p:sldSz cx="12858750" cy="723265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2AB2CC"/>
    <a:srgbClr val="BC3A8B"/>
    <a:srgbClr val="A91D7F"/>
    <a:srgbClr val="C3172B"/>
    <a:srgbClr val="E62E18"/>
    <a:srgbClr val="C84E97"/>
    <a:srgbClr val="66C3C3"/>
    <a:srgbClr val="C0E2E7"/>
    <a:srgbClr val="CB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9" autoAdjust="0"/>
    <p:restoredTop sz="95316" autoAdjust="0"/>
  </p:normalViewPr>
  <p:slideViewPr>
    <p:cSldViewPr>
      <p:cViewPr varScale="1">
        <p:scale>
          <a:sx n="103" d="100"/>
          <a:sy n="103" d="100"/>
        </p:scale>
        <p:origin x="-510" y="-96"/>
      </p:cViewPr>
      <p:guideLst>
        <p:guide orient="horz" pos="328"/>
        <p:guide orient="horz" pos="4183"/>
        <p:guide pos="4050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5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0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83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8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40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9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4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63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1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0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5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36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700"/>
            </a:lvl1pPr>
            <a:lvl2pPr marL="482163" indent="0">
              <a:buNone/>
              <a:defRPr sz="1500"/>
            </a:lvl2pPr>
            <a:lvl3pPr marL="964326" indent="0">
              <a:buNone/>
              <a:defRPr sz="1300"/>
            </a:lvl3pPr>
            <a:lvl4pPr marL="1446489" indent="0">
              <a:buNone/>
              <a:defRPr sz="1100"/>
            </a:lvl4pPr>
            <a:lvl5pPr marL="1928652" indent="0">
              <a:buNone/>
              <a:defRPr sz="1100"/>
            </a:lvl5pPr>
            <a:lvl6pPr marL="2410816" indent="0">
              <a:buNone/>
              <a:defRPr sz="1100"/>
            </a:lvl6pPr>
            <a:lvl7pPr marL="2892979" indent="0">
              <a:buNone/>
              <a:defRPr sz="1100"/>
            </a:lvl7pPr>
            <a:lvl8pPr marL="3375142" indent="0">
              <a:buNone/>
              <a:defRPr sz="1100"/>
            </a:lvl8pPr>
            <a:lvl9pPr marL="385730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 marL="0" indent="0">
              <a:buNone/>
              <a:defRPr sz="3400"/>
            </a:lvl1pPr>
            <a:lvl2pPr marL="482163" indent="0">
              <a:buNone/>
              <a:defRPr sz="3000"/>
            </a:lvl2pPr>
            <a:lvl3pPr marL="964326" indent="0">
              <a:buNone/>
              <a:defRPr sz="2500"/>
            </a:lvl3pPr>
            <a:lvl4pPr marL="1446489" indent="0">
              <a:buNone/>
              <a:defRPr sz="2100"/>
            </a:lvl4pPr>
            <a:lvl5pPr marL="1928652" indent="0">
              <a:buNone/>
              <a:defRPr sz="2100"/>
            </a:lvl5pPr>
            <a:lvl6pPr marL="2410816" indent="0">
              <a:buNone/>
              <a:defRPr sz="2100"/>
            </a:lvl6pPr>
            <a:lvl7pPr marL="2892979" indent="0">
              <a:buNone/>
              <a:defRPr sz="2100"/>
            </a:lvl7pPr>
            <a:lvl8pPr marL="3375142" indent="0">
              <a:buNone/>
              <a:defRPr sz="2100"/>
            </a:lvl8pPr>
            <a:lvl9pPr marL="385730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700"/>
            </a:lvl1pPr>
            <a:lvl2pPr marL="482163" indent="0">
              <a:buNone/>
              <a:defRPr sz="1500"/>
            </a:lvl2pPr>
            <a:lvl3pPr marL="964326" indent="0">
              <a:buNone/>
              <a:defRPr sz="1300"/>
            </a:lvl3pPr>
            <a:lvl4pPr marL="1446489" indent="0">
              <a:buNone/>
              <a:defRPr sz="1100"/>
            </a:lvl4pPr>
            <a:lvl5pPr marL="1928652" indent="0">
              <a:buNone/>
              <a:defRPr sz="1100"/>
            </a:lvl5pPr>
            <a:lvl6pPr marL="2410816" indent="0">
              <a:buNone/>
              <a:defRPr sz="1100"/>
            </a:lvl6pPr>
            <a:lvl7pPr marL="2892979" indent="0">
              <a:buNone/>
              <a:defRPr sz="1100"/>
            </a:lvl7pPr>
            <a:lvl8pPr marL="3375142" indent="0">
              <a:buNone/>
              <a:defRPr sz="1100"/>
            </a:lvl8pPr>
            <a:lvl9pPr marL="385730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2043" y="385071"/>
            <a:ext cx="2772668" cy="61293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84039" y="385071"/>
            <a:ext cx="8157270" cy="61293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00"/>
            </a:lvl1pPr>
            <a:lvl2pPr marL="482163" indent="0" algn="ctr">
              <a:buNone/>
              <a:defRPr sz="2100"/>
            </a:lvl2pPr>
            <a:lvl3pPr marL="964326" indent="0" algn="ctr">
              <a:buNone/>
              <a:defRPr sz="1900"/>
            </a:lvl3pPr>
            <a:lvl4pPr marL="1446489" indent="0" algn="ctr">
              <a:buNone/>
              <a:defRPr sz="1700"/>
            </a:lvl4pPr>
            <a:lvl5pPr marL="1928652" indent="0" algn="ctr">
              <a:buNone/>
              <a:defRPr sz="1700"/>
            </a:lvl5pPr>
            <a:lvl6pPr marL="2410816" indent="0" algn="ctr">
              <a:buNone/>
              <a:defRPr sz="1700"/>
            </a:lvl6pPr>
            <a:lvl7pPr marL="2892979" indent="0" algn="ctr">
              <a:buNone/>
              <a:defRPr sz="1700"/>
            </a:lvl7pPr>
            <a:lvl8pPr marL="3375142" indent="0" algn="ctr">
              <a:buNone/>
              <a:defRPr sz="1700"/>
            </a:lvl8pPr>
            <a:lvl9pPr marL="3857305" indent="0" algn="ctr">
              <a:buNone/>
              <a:defRPr sz="17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342" y="1803141"/>
            <a:ext cx="11090672" cy="30085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77342" y="4840184"/>
            <a:ext cx="11090672" cy="1582142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8216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432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46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286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108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89297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37514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857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85715" y="1773004"/>
            <a:ext cx="5439853" cy="8689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2163" indent="0">
              <a:buNone/>
              <a:defRPr sz="2100" b="1"/>
            </a:lvl2pPr>
            <a:lvl3pPr marL="964326" indent="0">
              <a:buNone/>
              <a:defRPr sz="1900" b="1"/>
            </a:lvl3pPr>
            <a:lvl4pPr marL="1446489" indent="0">
              <a:buNone/>
              <a:defRPr sz="1700" b="1"/>
            </a:lvl4pPr>
            <a:lvl5pPr marL="1928652" indent="0">
              <a:buNone/>
              <a:defRPr sz="1700" b="1"/>
            </a:lvl5pPr>
            <a:lvl6pPr marL="2410816" indent="0">
              <a:buNone/>
              <a:defRPr sz="1700" b="1"/>
            </a:lvl6pPr>
            <a:lvl7pPr marL="2892979" indent="0">
              <a:buNone/>
              <a:defRPr sz="1700" b="1"/>
            </a:lvl7pPr>
            <a:lvl8pPr marL="3375142" indent="0">
              <a:buNone/>
              <a:defRPr sz="1700" b="1"/>
            </a:lvl8pPr>
            <a:lvl9pPr marL="3857305" indent="0">
              <a:buNone/>
              <a:defRPr sz="17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85715" y="2641926"/>
            <a:ext cx="5439853" cy="3885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509742" y="1773004"/>
            <a:ext cx="5466644" cy="8689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2163" indent="0">
              <a:buNone/>
              <a:defRPr sz="2100" b="1"/>
            </a:lvl2pPr>
            <a:lvl3pPr marL="964326" indent="0">
              <a:buNone/>
              <a:defRPr sz="1900" b="1"/>
            </a:lvl3pPr>
            <a:lvl4pPr marL="1446489" indent="0">
              <a:buNone/>
              <a:defRPr sz="1700" b="1"/>
            </a:lvl4pPr>
            <a:lvl5pPr marL="1928652" indent="0">
              <a:buNone/>
              <a:defRPr sz="1700" b="1"/>
            </a:lvl5pPr>
            <a:lvl6pPr marL="2410816" indent="0">
              <a:buNone/>
              <a:defRPr sz="1700" b="1"/>
            </a:lvl6pPr>
            <a:lvl7pPr marL="2892979" indent="0">
              <a:buNone/>
              <a:defRPr sz="1700" b="1"/>
            </a:lvl7pPr>
            <a:lvl8pPr marL="3375142" indent="0">
              <a:buNone/>
              <a:defRPr sz="1700" b="1"/>
            </a:lvl8pPr>
            <a:lvl9pPr marL="3857305" indent="0">
              <a:buNone/>
              <a:defRPr sz="17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509742" y="2641926"/>
            <a:ext cx="5466644" cy="3885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6433" tIns="48216" rIns="96433" bIns="48216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6433" tIns="48216" rIns="96433" bIns="48216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4326" fontAlgn="auto">
                <a:spcBef>
                  <a:spcPts val="0"/>
                </a:spcBef>
                <a:spcAft>
                  <a:spcPts val="0"/>
                </a:spcAft>
              </a:pPr>
              <a:t>2017/11/2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43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2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242538" y="-2940991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452711" y="2397841"/>
            <a:ext cx="720297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zh-CN" sz="4000" b="1" dirty="0"/>
              <a:t>软件工程系列课程教学辅助</a:t>
            </a:r>
            <a:r>
              <a:rPr lang="zh-CN" altLang="zh-CN" sz="4000" b="1" dirty="0" smtClean="0"/>
              <a:t>网站</a:t>
            </a:r>
            <a:endParaRPr lang="en-US" altLang="zh-CN" sz="4000" b="1" dirty="0" smtClean="0"/>
          </a:p>
          <a:p>
            <a:pPr algn="ctr">
              <a:buNone/>
            </a:pPr>
            <a:r>
              <a:rPr lang="zh-CN" altLang="en-US" sz="4000" b="1" dirty="0"/>
              <a:t>总体项目计划</a:t>
            </a:r>
            <a:endParaRPr lang="zh-CN" altLang="zh-CN" sz="4000" b="1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100783" y="4282255"/>
            <a:ext cx="4896544" cy="93447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35998" tIns="35998" rIns="35998" bIns="35998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小组成员：韩佳鑫、葛鑫志、胡泽宇、金志超、林康</a:t>
            </a:r>
            <a:endParaRPr lang="zh-CN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38546" y="-920179"/>
            <a:ext cx="609600" cy="609600"/>
          </a:xfrm>
          <a:prstGeom prst="rect">
            <a:avLst/>
          </a:prstGeom>
        </p:spPr>
      </p:pic>
      <p:pic>
        <p:nvPicPr>
          <p:cNvPr id="1027" name="Picture 3" descr="C:\Users\金志超\Documents\Tencent Files\295326869\FileRecv\未标题-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3" y="1599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5" grpId="0" animBg="1"/>
      <p:bldP spid="4" grpId="0"/>
      <p:bldP spid="4" grpId="1"/>
      <p:bldP spid="9" grpId="0" animBg="1"/>
      <p:bldP spid="16" grpId="0" animBg="1"/>
      <p:bldP spid="17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4719" y="466244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200" b="1" dirty="0"/>
              <a:t>技术可行性分析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1244800" y="1888133"/>
            <a:ext cx="8399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这个网站的实现方法将和其他的网站一样，没有特殊的技术。网站的范围是：1.信息发布2.资料下载3.交流互动。不再另外开设可供教师和学生使用的邮箱，如有邮件都将使用个人自己在其他网站上的邮箱。</a:t>
            </a:r>
          </a:p>
          <a:p>
            <a:r>
              <a:rPr lang="en-US" altLang="zh-CN" dirty="0"/>
              <a:t> </a:t>
            </a:r>
            <a:r>
              <a:rPr lang="zh-CN" altLang="zh-CN" dirty="0"/>
              <a:t>团队成员：</a:t>
            </a:r>
            <a:r>
              <a:rPr lang="en-US" altLang="zh-CN" dirty="0"/>
              <a:t>5</a:t>
            </a:r>
            <a:r>
              <a:rPr lang="zh-CN" altLang="zh-CN" dirty="0"/>
              <a:t>人</a:t>
            </a:r>
          </a:p>
          <a:p>
            <a:r>
              <a:rPr lang="en-US" altLang="zh-CN" dirty="0"/>
              <a:t> </a:t>
            </a:r>
            <a:r>
              <a:rPr lang="zh-CN" altLang="zh-CN" dirty="0"/>
              <a:t>硬件设备：电脑</a:t>
            </a:r>
            <a:r>
              <a:rPr lang="en-US" altLang="zh-CN" dirty="0"/>
              <a:t>N</a:t>
            </a:r>
            <a:r>
              <a:rPr lang="zh-CN" altLang="zh-CN" dirty="0"/>
              <a:t>台</a:t>
            </a:r>
          </a:p>
          <a:p>
            <a:r>
              <a:rPr lang="zh-CN" altLang="zh-CN" dirty="0"/>
              <a:t>计算机系统支持 </a:t>
            </a:r>
          </a:p>
          <a:p>
            <a:r>
              <a:rPr lang="zh-CN" altLang="zh-CN" dirty="0"/>
              <a:t>软件设备：</a:t>
            </a:r>
            <a:r>
              <a:rPr lang="en-US" altLang="zh-CN" dirty="0"/>
              <a:t>Microsoft  XP</a:t>
            </a:r>
            <a:r>
              <a:rPr lang="zh-CN" altLang="zh-CN" dirty="0"/>
              <a:t>、</a:t>
            </a:r>
            <a:r>
              <a:rPr lang="en-US" altLang="zh-CN" dirty="0"/>
              <a:t>SqlSever2005</a:t>
            </a:r>
            <a:endParaRPr lang="zh-CN" altLang="zh-CN" dirty="0"/>
          </a:p>
          <a:p>
            <a:r>
              <a:rPr lang="zh-CN" altLang="zh-CN" dirty="0"/>
              <a:t>本系统打算使用</a:t>
            </a:r>
            <a:r>
              <a:rPr lang="en-US" altLang="zh-CN" dirty="0" err="1"/>
              <a:t>WebStorm</a:t>
            </a:r>
            <a:r>
              <a:rPr lang="zh-CN" altLang="zh-CN" dirty="0"/>
              <a:t>作为界面和功能开发工具，使用</a:t>
            </a:r>
            <a:r>
              <a:rPr lang="en-US" altLang="zh-CN" dirty="0"/>
              <a:t>MySQL</a:t>
            </a:r>
            <a:r>
              <a:rPr lang="zh-CN" altLang="zh-CN" dirty="0"/>
              <a:t>作为后台数据库，并利用其提供的各种面向对象的开发工具进行界面和数据库开发。系统开发过程要结合快速原型模型与增量模型的优点：首先在短时间内建立系统应用原型，然后，对初始原型系统进行需求迭代，不断修正和改进，直到形成可行系统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7002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0743" y="2077443"/>
            <a:ext cx="856895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成功</a:t>
            </a:r>
            <a:r>
              <a:rPr lang="zh-CN" altLang="zh-CN" dirty="0"/>
              <a:t>地开发该网站， 我们首先得得到教师和学院的支持和认可；还需要得到教师，同学的高度配合；需要有的软件有：</a:t>
            </a:r>
            <a:r>
              <a:rPr lang="en-US" altLang="zh-CN" dirty="0" err="1"/>
              <a:t>dreamwaver</a:t>
            </a:r>
            <a:r>
              <a:rPr lang="zh-CN" altLang="zh-CN" dirty="0"/>
              <a:t>、</a:t>
            </a:r>
            <a:r>
              <a:rPr lang="en-US" altLang="zh-CN" dirty="0"/>
              <a:t>rational rose</a:t>
            </a:r>
            <a:r>
              <a:rPr lang="zh-CN" altLang="zh-CN" dirty="0"/>
              <a:t>、</a:t>
            </a:r>
            <a:r>
              <a:rPr lang="en-US" altLang="zh-CN" dirty="0"/>
              <a:t>office tools</a:t>
            </a:r>
            <a:r>
              <a:rPr lang="zh-CN" altLang="zh-CN" dirty="0"/>
              <a:t>、</a:t>
            </a:r>
            <a:r>
              <a:rPr lang="en-US" altLang="zh-CN" dirty="0" err="1"/>
              <a:t>photoshop</a:t>
            </a:r>
            <a:r>
              <a:rPr lang="en-US" altLang="zh-CN" dirty="0"/>
              <a:t>, project</a:t>
            </a:r>
            <a:r>
              <a:rPr lang="zh-CN" altLang="zh-CN" dirty="0"/>
              <a:t>和可以上网的电脑。其次我们团队有较好的合作精神，工作能力和有空余时间，能够按照项目计划报告按时完成每个阶段的进度，在时间十六周之内完成规定的工作。</a:t>
            </a:r>
            <a:endParaRPr lang="zh-CN" altLang="zh-CN" sz="1200" dirty="0"/>
          </a:p>
          <a:p>
            <a:r>
              <a:rPr lang="en-US" altLang="zh-CN" i="1" dirty="0"/>
              <a:t> </a:t>
            </a:r>
            <a:endParaRPr lang="zh-CN" altLang="zh-CN" sz="1600" dirty="0"/>
          </a:p>
          <a:p>
            <a:pPr lvl="0"/>
            <a:r>
              <a:rPr lang="zh-CN" altLang="zh-CN" b="1" dirty="0"/>
              <a:t>风险分析</a:t>
            </a:r>
            <a:endParaRPr lang="zh-CN" altLang="zh-CN" sz="1400" b="1" dirty="0"/>
          </a:p>
          <a:p>
            <a:r>
              <a:rPr lang="zh-CN" altLang="zh-CN" dirty="0"/>
              <a:t>人员间时间冲突，需求分析计划准备不充分，工作过程中软硬件出现差错等等。</a:t>
            </a:r>
            <a:endParaRPr lang="zh-CN" altLang="zh-CN" sz="1200" dirty="0"/>
          </a:p>
          <a:p>
            <a:pPr lvl="0"/>
            <a:endParaRPr lang="zh-CN" altLang="zh-CN" sz="1400" b="1" dirty="0"/>
          </a:p>
          <a:p>
            <a:pPr lvl="0"/>
            <a:r>
              <a:rPr lang="zh-CN" altLang="zh-CN" b="1" dirty="0"/>
              <a:t>结论</a:t>
            </a:r>
            <a:endParaRPr lang="zh-CN" altLang="zh-CN" sz="1400" b="1" dirty="0"/>
          </a:p>
          <a:p>
            <a:r>
              <a:rPr lang="zh-CN" altLang="zh-CN" dirty="0"/>
              <a:t>确定项目计划后，立即开始执行。</a:t>
            </a:r>
            <a:endParaRPr lang="zh-CN" altLang="zh-CN" sz="1200" dirty="0"/>
          </a:p>
        </p:txBody>
      </p:sp>
      <p:sp>
        <p:nvSpPr>
          <p:cNvPr id="4" name="矩形 3"/>
          <p:cNvSpPr/>
          <p:nvPr/>
        </p:nvSpPr>
        <p:spPr>
          <a:xfrm>
            <a:off x="427525" y="442455"/>
            <a:ext cx="2698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时间和资源</a:t>
            </a:r>
          </a:p>
        </p:txBody>
      </p:sp>
    </p:spTree>
    <p:extLst>
      <p:ext uri="{BB962C8B-B14F-4D97-AF65-F5344CB8AC3E}">
        <p14:creationId xmlns:p14="http://schemas.microsoft.com/office/powerpoint/2010/main" val="31674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05300" y="2748495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项目总体计划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05300" y="369614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引言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3696145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项目概述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407057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实施计划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407057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支持条件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14854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0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-9524" y="1960141"/>
            <a:ext cx="6438899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452711" y="2536205"/>
            <a:ext cx="525653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(1) </a:t>
            </a:r>
            <a:r>
              <a:rPr lang="zh-CN" altLang="zh-CN" sz="1400" dirty="0">
                <a:solidFill>
                  <a:schemeClr val="bg1"/>
                </a:solidFill>
              </a:rPr>
              <a:t>定义阶段：此阶段主要是立项和需求分析和计划部分，需要做出的报告和计划书：《项目立项报告》、《需求开发设计》 、《需求规格说明书》、《需求变更控制文档》 、《项目开发计划》、《配置管理计划》、《测试计划》 、《工程部署计划》 等；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(2) </a:t>
            </a:r>
            <a:r>
              <a:rPr lang="zh-CN" altLang="zh-CN" sz="1400" dirty="0">
                <a:solidFill>
                  <a:schemeClr val="bg1"/>
                </a:solidFill>
              </a:rPr>
              <a:t>开发阶段：此阶段主要是设计、编码和测试三个部分，各个部分需要做出相应的设计书或说明书：《系统结构图》、《概要设计说明书》、《详细设计书》、《测试报告书》等；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(3) </a:t>
            </a:r>
            <a:r>
              <a:rPr lang="zh-CN" altLang="zh-CN" sz="1400" dirty="0">
                <a:solidFill>
                  <a:schemeClr val="bg1"/>
                </a:solidFill>
              </a:rPr>
              <a:t>维护阶段：此阶段主要是运行和维护部分需要做出的说明书：《用户操作手册》和《项目部署手册》等。</a:t>
            </a:r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6429375" y="1960141"/>
            <a:ext cx="6429376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799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项目概述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26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18215"/>
              </p:ext>
            </p:extLst>
          </p:nvPr>
        </p:nvGraphicFramePr>
        <p:xfrm>
          <a:off x="668735" y="3112271"/>
          <a:ext cx="6923638" cy="20333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338"/>
                <a:gridCol w="2308150"/>
                <a:gridCol w="2308150"/>
              </a:tblGrid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职务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r>
                        <a:rPr lang="en-US" sz="1200" kern="100">
                          <a:effectLst/>
                        </a:rPr>
                        <a:t>	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组长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项目经理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系统分析员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技术支持工程师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配置管理员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程序员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8"/>
          <p:cNvSpPr txBox="1"/>
          <p:nvPr/>
        </p:nvSpPr>
        <p:spPr>
          <a:xfrm>
            <a:off x="956767" y="899169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8110" y="2071773"/>
            <a:ext cx="4397134" cy="1187385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354" y="3540129"/>
            <a:ext cx="3227211" cy="1017532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69" y="4795774"/>
            <a:ext cx="2404931" cy="784181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46" y="5145003"/>
            <a:ext cx="2214442" cy="110007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935" y="3887773"/>
            <a:ext cx="2890680" cy="1438196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445" y="2451165"/>
            <a:ext cx="3706610" cy="1844574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1977" y="2875004"/>
            <a:ext cx="687351" cy="2784322"/>
            <a:chOff x="7312026" y="2874963"/>
            <a:chExt cx="687388" cy="2784475"/>
          </a:xfrm>
          <a:solidFill>
            <a:schemeClr val="bg1"/>
          </a:solidFill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TextBox 8"/>
          <p:cNvSpPr txBox="1"/>
          <p:nvPr/>
        </p:nvSpPr>
        <p:spPr>
          <a:xfrm>
            <a:off x="956767" y="203394"/>
            <a:ext cx="280772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4799" y="2348469"/>
            <a:ext cx="32146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用户登录功能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留言板功能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教师信息发布功能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文件传输</a:t>
            </a:r>
            <a:r>
              <a:rPr lang="zh-CN" altLang="zh-CN" sz="2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功能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93671" y="2486968"/>
            <a:ext cx="3214688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(5)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学生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管理功能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(6)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系统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管理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功能</a:t>
            </a:r>
            <a:endParaRPr lang="en-US" altLang="zh-CN" sz="2800" kern="100" dirty="0" smtClean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宋体"/>
                <a:cs typeface="Times New Roman"/>
              </a:rPr>
              <a:t>(7)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学生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自助功能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(8)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游客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浏览功能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76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8"/>
          <p:cNvSpPr/>
          <p:nvPr/>
        </p:nvSpPr>
        <p:spPr>
          <a:xfrm>
            <a:off x="1100783" y="2392189"/>
            <a:ext cx="4104456" cy="2880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0" name="Group 363"/>
          <p:cNvGrpSpPr/>
          <p:nvPr/>
        </p:nvGrpSpPr>
        <p:grpSpPr>
          <a:xfrm>
            <a:off x="2324919" y="3123027"/>
            <a:ext cx="1450072" cy="1151531"/>
            <a:chOff x="0" y="0"/>
            <a:chExt cx="850594" cy="850594"/>
          </a:xfrm>
          <a:solidFill>
            <a:srgbClr val="E60000"/>
          </a:solidFill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85650" y="338599"/>
              <a:ext cx="79671" cy="173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dirty="0"/>
              <a:t>验收标准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93272" y="3063127"/>
            <a:ext cx="5400600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系统能正常运行且功能能达软件需求说明书中定义的全部功能、性能、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等需求。整个系统是否达到客户的要求，且试运行阶段不会出现两次以上</a:t>
            </a:r>
          </a:p>
        </p:txBody>
      </p:sp>
    </p:spTree>
    <p:extLst>
      <p:ext uri="{BB962C8B-B14F-4D97-AF65-F5344CB8AC3E}">
        <p14:creationId xmlns:p14="http://schemas.microsoft.com/office/powerpoint/2010/main" val="3900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实施计划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256353"/>
              </p:ext>
            </p:extLst>
          </p:nvPr>
        </p:nvGraphicFramePr>
        <p:xfrm>
          <a:off x="7149455" y="1240061"/>
          <a:ext cx="3915145" cy="467491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588971"/>
                <a:gridCol w="1588971"/>
                <a:gridCol w="737203"/>
              </a:tblGrid>
              <a:tr h="358639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需求规格说明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采用软件需求规格说明模板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指明需求来源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358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为每一项需求注上标号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记录业务规范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358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创建需求跟踪能力矩阵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需求规格说明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需求规格审核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审查需求文档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编写测试用例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编写用户手册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确定合格的标准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模拟需求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rowSpan="10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需求管理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使用需求管理工具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确定变更控制过程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建立变更控制委员会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进行变更影响分析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跟踪每一项变更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358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编写需求文档的需求版本和控制版本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维护变历史记录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跟踪需求状态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2857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衡量需求稳定性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需求变更文档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金志超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1726"/>
              </p:ext>
            </p:extLst>
          </p:nvPr>
        </p:nvGraphicFramePr>
        <p:xfrm>
          <a:off x="1334426" y="1240061"/>
          <a:ext cx="4594659" cy="464636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26422"/>
                <a:gridCol w="1326422"/>
                <a:gridCol w="1326422"/>
                <a:gridCol w="615393"/>
              </a:tblGrid>
              <a:tr h="149690">
                <a:tc>
                  <a:txBody>
                    <a:bodyPr/>
                    <a:lstStyle/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任务阶段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任务划分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indent="762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具体任务划分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负责人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3680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计划阶段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项目可行性报告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项目总体计划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804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项目章程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40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需求工程计划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87739">
                <a:tc rowSpan="19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需求阶段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 anchor="ctr"/>
                </a:tc>
                <a:tc rowSpan="1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项目获取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编写项目视图与范围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确定需求开发过程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用户群分类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选择产品代表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葛鑫志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建立核心队伍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确定使用实例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葛鑫志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2993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召开应用程序开发联系会议（</a:t>
                      </a:r>
                      <a:r>
                        <a:rPr lang="en-US" sz="1000" kern="100">
                          <a:effectLst/>
                        </a:rPr>
                        <a:t>JAD</a:t>
                      </a:r>
                      <a:r>
                        <a:rPr lang="zh-CN" sz="1000" kern="100">
                          <a:effectLst/>
                        </a:rPr>
                        <a:t>）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分析用户工作流程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确定质量属性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QA</a:t>
                      </a:r>
                      <a:r>
                        <a:rPr lang="zh-CN" sz="1000" kern="100">
                          <a:effectLst/>
                        </a:rPr>
                        <a:t>计划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检查问题报告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需求重用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需求分析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绘制关联图：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创建开发原型：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分析可行性：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确定需求优先级：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葛鑫志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为需求建立模型：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编写数据字典：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应用质量功能调配：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胡泽宇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实施计划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67882"/>
              </p:ext>
            </p:extLst>
          </p:nvPr>
        </p:nvGraphicFramePr>
        <p:xfrm>
          <a:off x="2756965" y="233569"/>
          <a:ext cx="6768753" cy="699908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855684"/>
                <a:gridCol w="1993981"/>
                <a:gridCol w="1993981"/>
                <a:gridCol w="925107"/>
              </a:tblGrid>
              <a:tr h="349954"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概要设计说明书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接口设计说明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软件结构设计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数据库设计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实现阶段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终端控制模块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数据同步模块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数据库实现模块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9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后天管理中心控制模块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测试与维护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9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界面测试与数据确认测试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接口测试与代码走读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集成测试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测试报告书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系统维护计划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项目交付与技术支持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培训计划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用户使用手册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安装部署计划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全组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9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dirty="0"/>
              <a:t>进度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89662"/>
              </p:ext>
            </p:extLst>
          </p:nvPr>
        </p:nvGraphicFramePr>
        <p:xfrm>
          <a:off x="2684959" y="2032149"/>
          <a:ext cx="5568899" cy="33517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30842"/>
                <a:gridCol w="2205105"/>
                <a:gridCol w="1416476"/>
                <a:gridCol w="1416476"/>
              </a:tblGrid>
              <a:tr h="8379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 dirty="0">
                          <a:effectLst/>
                        </a:rPr>
                        <a:t>编号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任务阶段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开始日期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完成日期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计划阶段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2017.10.12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2017.10.29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需求分析阶段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2017.10.30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2017.12.31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设计阶段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2017.1.1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实现阶段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测试与维护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2018.1.8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2018.1.14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 dirty="0">
                          <a:effectLst/>
                        </a:rPr>
                        <a:t>项目交付与技术支持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2018.1.15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2018.1.21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5379916" y="2655324"/>
            <a:ext cx="4013196" cy="74239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可行性分析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_1"/>
          <p:cNvSpPr txBox="1"/>
          <p:nvPr>
            <p:custDataLst>
              <p:tags r:id="rId3"/>
            </p:custDataLst>
          </p:nvPr>
        </p:nvSpPr>
        <p:spPr>
          <a:xfrm flipH="1">
            <a:off x="5595556" y="2718746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flipH="1">
            <a:off x="3285945" y="4097176"/>
            <a:ext cx="4011664" cy="74124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324000" tIns="0" rIns="0" bIns="0" rtlCol="0" anchor="ctr">
            <a:no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项目总体计划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1"/>
          <p:cNvSpPr txBox="1"/>
          <p:nvPr>
            <p:custDataLst>
              <p:tags r:id="rId5"/>
            </p:custDataLst>
          </p:nvPr>
        </p:nvSpPr>
        <p:spPr>
          <a:xfrm flipH="1">
            <a:off x="6213351" y="4175821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6"/>
            </p:custDataLst>
          </p:nvPr>
        </p:nvSpPr>
        <p:spPr>
          <a:xfrm>
            <a:off x="4269135" y="1060917"/>
            <a:ext cx="1679574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Others_2"/>
          <p:cNvSpPr txBox="1"/>
          <p:nvPr>
            <p:custDataLst>
              <p:tags r:id="rId7"/>
            </p:custDataLst>
          </p:nvPr>
        </p:nvSpPr>
        <p:spPr>
          <a:xfrm>
            <a:off x="6294152" y="1060918"/>
            <a:ext cx="317081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234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19" grpId="0" animBg="1"/>
      <p:bldP spid="20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824036" y="787566"/>
            <a:ext cx="280772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关键问题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6727" y="2536205"/>
            <a:ext cx="6429375" cy="29355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如何提高系统的运行效率以及可靠性，应采用高效率搜索算法以及模块化设计，减少各模块之间的耦合。对于数据库设计，应尽量减少数据冗余。</a:t>
            </a:r>
          </a:p>
        </p:txBody>
      </p:sp>
    </p:spTree>
    <p:extLst>
      <p:ext uri="{BB962C8B-B14F-4D97-AF65-F5344CB8AC3E}">
        <p14:creationId xmlns:p14="http://schemas.microsoft.com/office/powerpoint/2010/main" val="40674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774825" y="2349500"/>
          <a:ext cx="8748713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7432243" imgH="2271979" progId="Visio.Drawing.11">
                  <p:embed/>
                </p:oleObj>
              </mc:Choice>
              <mc:Fallback>
                <p:oleObj name="Visio" r:id="rId3" imgW="7432243" imgH="2271979" progId="Visio.Drawing.11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349500"/>
                        <a:ext cx="8748713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2499" y="709401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项目实施流程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23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7127" y="2877661"/>
            <a:ext cx="6429375" cy="1754326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计划的目的是帮助计划按照规划识别问题规划风险，在项目遇到风险时候，及时准确给出纠正措施，以此尽可能来保证项目不受到风险和问题影响正常运作。同时提供了问题和风险管理和分析机制，高效有效的方式来管理项目问题和风险。</a:t>
            </a:r>
          </a:p>
        </p:txBody>
      </p:sp>
      <p:sp>
        <p:nvSpPr>
          <p:cNvPr id="3" name="矩形 2"/>
          <p:cNvSpPr/>
          <p:nvPr/>
        </p:nvSpPr>
        <p:spPr>
          <a:xfrm>
            <a:off x="524719" y="318427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总体管理策略</a:t>
            </a:r>
          </a:p>
        </p:txBody>
      </p:sp>
    </p:spTree>
    <p:extLst>
      <p:ext uri="{BB962C8B-B14F-4D97-AF65-F5344CB8AC3E}">
        <p14:creationId xmlns:p14="http://schemas.microsoft.com/office/powerpoint/2010/main" val="22437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1109" y="2544861"/>
            <a:ext cx="4653448" cy="3709504"/>
            <a:chOff x="651109" y="2376419"/>
            <a:chExt cx="4653448" cy="3709504"/>
          </a:xfrm>
        </p:grpSpPr>
        <p:grpSp>
          <p:nvGrpSpPr>
            <p:cNvPr id="3" name="组合 2"/>
            <p:cNvGrpSpPr/>
            <p:nvPr/>
          </p:nvGrpSpPr>
          <p:grpSpPr>
            <a:xfrm>
              <a:off x="651109" y="2376419"/>
              <a:ext cx="4653448" cy="3709504"/>
              <a:chOff x="676860" y="2373244"/>
              <a:chExt cx="4653448" cy="3709504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>
                <a:off x="676860" y="2373244"/>
                <a:ext cx="4653448" cy="3709504"/>
                <a:chOff x="223" y="839"/>
                <a:chExt cx="3109" cy="2530"/>
              </a:xfrm>
            </p:grpSpPr>
            <p:sp>
              <p:nvSpPr>
                <p:cNvPr id="8" name="Freeform 5"/>
                <p:cNvSpPr>
                  <a:spLocks/>
                </p:cNvSpPr>
                <p:nvPr/>
              </p:nvSpPr>
              <p:spPr bwMode="auto">
                <a:xfrm>
                  <a:off x="223" y="839"/>
                  <a:ext cx="3109" cy="1927"/>
                </a:xfrm>
                <a:custGeom>
                  <a:avLst/>
                  <a:gdLst>
                    <a:gd name="T0" fmla="*/ 0 w 1313"/>
                    <a:gd name="T1" fmla="*/ 795 h 795"/>
                    <a:gd name="T2" fmla="*/ 0 w 1313"/>
                    <a:gd name="T3" fmla="*/ 29 h 795"/>
                    <a:gd name="T4" fmla="*/ 29 w 1313"/>
                    <a:gd name="T5" fmla="*/ 0 h 795"/>
                    <a:gd name="T6" fmla="*/ 1284 w 1313"/>
                    <a:gd name="T7" fmla="*/ 0 h 795"/>
                    <a:gd name="T8" fmla="*/ 1313 w 1313"/>
                    <a:gd name="T9" fmla="*/ 29 h 795"/>
                    <a:gd name="T10" fmla="*/ 1313 w 1313"/>
                    <a:gd name="T11" fmla="*/ 795 h 795"/>
                    <a:gd name="T12" fmla="*/ 0 w 1313"/>
                    <a:gd name="T13" fmla="*/ 795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3" h="795">
                      <a:moveTo>
                        <a:pt x="0" y="795"/>
                      </a:move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300" y="0"/>
                        <a:pt x="1313" y="13"/>
                        <a:pt x="1313" y="29"/>
                      </a:cubicBezTo>
                      <a:cubicBezTo>
                        <a:pt x="1313" y="795"/>
                        <a:pt x="1313" y="795"/>
                        <a:pt x="1313" y="795"/>
                      </a:cubicBezTo>
                      <a:lnTo>
                        <a:pt x="0" y="79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6"/>
                <p:cNvSpPr>
                  <a:spLocks/>
                </p:cNvSpPr>
                <p:nvPr/>
              </p:nvSpPr>
              <p:spPr bwMode="auto">
                <a:xfrm>
                  <a:off x="223" y="2766"/>
                  <a:ext cx="3109" cy="139"/>
                </a:xfrm>
                <a:custGeom>
                  <a:avLst/>
                  <a:gdLst>
                    <a:gd name="T0" fmla="*/ 1284 w 1313"/>
                    <a:gd name="T1" fmla="*/ 118 h 118"/>
                    <a:gd name="T2" fmla="*/ 29 w 1313"/>
                    <a:gd name="T3" fmla="*/ 118 h 118"/>
                    <a:gd name="T4" fmla="*/ 0 w 1313"/>
                    <a:gd name="T5" fmla="*/ 89 h 118"/>
                    <a:gd name="T6" fmla="*/ 0 w 1313"/>
                    <a:gd name="T7" fmla="*/ 0 h 118"/>
                    <a:gd name="T8" fmla="*/ 1313 w 1313"/>
                    <a:gd name="T9" fmla="*/ 0 h 118"/>
                    <a:gd name="T10" fmla="*/ 1313 w 1313"/>
                    <a:gd name="T11" fmla="*/ 89 h 118"/>
                    <a:gd name="T12" fmla="*/ 1284 w 1313"/>
                    <a:gd name="T13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3" h="118">
                      <a:moveTo>
                        <a:pt x="1284" y="118"/>
                      </a:moveTo>
                      <a:cubicBezTo>
                        <a:pt x="29" y="118"/>
                        <a:pt x="29" y="118"/>
                        <a:pt x="29" y="118"/>
                      </a:cubicBezTo>
                      <a:cubicBezTo>
                        <a:pt x="13" y="118"/>
                        <a:pt x="0" y="105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13" y="0"/>
                        <a:pt x="1313" y="0"/>
                        <a:pt x="1313" y="0"/>
                      </a:cubicBezTo>
                      <a:cubicBezTo>
                        <a:pt x="1313" y="89"/>
                        <a:pt x="1313" y="89"/>
                        <a:pt x="1313" y="89"/>
                      </a:cubicBezTo>
                      <a:cubicBezTo>
                        <a:pt x="1313" y="105"/>
                        <a:pt x="1300" y="118"/>
                        <a:pt x="1284" y="118"/>
                      </a:cubicBez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7"/>
                <p:cNvSpPr>
                  <a:spLocks/>
                </p:cNvSpPr>
                <p:nvPr/>
              </p:nvSpPr>
              <p:spPr bwMode="auto">
                <a:xfrm>
                  <a:off x="1284" y="2905"/>
                  <a:ext cx="1041" cy="376"/>
                </a:xfrm>
                <a:custGeom>
                  <a:avLst/>
                  <a:gdLst>
                    <a:gd name="T0" fmla="*/ 0 w 1041"/>
                    <a:gd name="T1" fmla="*/ 376 h 376"/>
                    <a:gd name="T2" fmla="*/ 0 w 1041"/>
                    <a:gd name="T3" fmla="*/ 338 h 376"/>
                    <a:gd name="T4" fmla="*/ 120 w 1041"/>
                    <a:gd name="T5" fmla="*/ 324 h 376"/>
                    <a:gd name="T6" fmla="*/ 206 w 1041"/>
                    <a:gd name="T7" fmla="*/ 0 h 376"/>
                    <a:gd name="T8" fmla="*/ 833 w 1041"/>
                    <a:gd name="T9" fmla="*/ 0 h 376"/>
                    <a:gd name="T10" fmla="*/ 918 w 1041"/>
                    <a:gd name="T11" fmla="*/ 324 h 376"/>
                    <a:gd name="T12" fmla="*/ 1041 w 1041"/>
                    <a:gd name="T13" fmla="*/ 338 h 376"/>
                    <a:gd name="T14" fmla="*/ 1041 w 1041"/>
                    <a:gd name="T15" fmla="*/ 376 h 376"/>
                    <a:gd name="T16" fmla="*/ 0 w 1041"/>
                    <a:gd name="T17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1" h="376">
                      <a:moveTo>
                        <a:pt x="0" y="376"/>
                      </a:moveTo>
                      <a:lnTo>
                        <a:pt x="0" y="338"/>
                      </a:lnTo>
                      <a:lnTo>
                        <a:pt x="120" y="324"/>
                      </a:lnTo>
                      <a:lnTo>
                        <a:pt x="206" y="0"/>
                      </a:lnTo>
                      <a:lnTo>
                        <a:pt x="833" y="0"/>
                      </a:lnTo>
                      <a:lnTo>
                        <a:pt x="918" y="324"/>
                      </a:lnTo>
                      <a:lnTo>
                        <a:pt x="1041" y="338"/>
                      </a:lnTo>
                      <a:lnTo>
                        <a:pt x="1041" y="376"/>
                      </a:lnTo>
                      <a:lnTo>
                        <a:pt x="0" y="376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8"/>
                <p:cNvSpPr>
                  <a:spLocks/>
                </p:cNvSpPr>
                <p:nvPr/>
              </p:nvSpPr>
              <p:spPr bwMode="auto">
                <a:xfrm>
                  <a:off x="1284" y="2993"/>
                  <a:ext cx="1041" cy="376"/>
                </a:xfrm>
                <a:custGeom>
                  <a:avLst/>
                  <a:gdLst>
                    <a:gd name="T0" fmla="*/ 0 w 1041"/>
                    <a:gd name="T1" fmla="*/ 376 h 376"/>
                    <a:gd name="T2" fmla="*/ 0 w 1041"/>
                    <a:gd name="T3" fmla="*/ 338 h 376"/>
                    <a:gd name="T4" fmla="*/ 120 w 1041"/>
                    <a:gd name="T5" fmla="*/ 324 h 376"/>
                    <a:gd name="T6" fmla="*/ 206 w 1041"/>
                    <a:gd name="T7" fmla="*/ 0 h 376"/>
                    <a:gd name="T8" fmla="*/ 833 w 1041"/>
                    <a:gd name="T9" fmla="*/ 0 h 376"/>
                    <a:gd name="T10" fmla="*/ 918 w 1041"/>
                    <a:gd name="T11" fmla="*/ 324 h 376"/>
                    <a:gd name="T12" fmla="*/ 1041 w 1041"/>
                    <a:gd name="T13" fmla="*/ 338 h 376"/>
                    <a:gd name="T14" fmla="*/ 1041 w 1041"/>
                    <a:gd name="T15" fmla="*/ 376 h 376"/>
                    <a:gd name="T16" fmla="*/ 0 w 1041"/>
                    <a:gd name="T17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1" h="376">
                      <a:moveTo>
                        <a:pt x="0" y="376"/>
                      </a:moveTo>
                      <a:lnTo>
                        <a:pt x="0" y="338"/>
                      </a:lnTo>
                      <a:lnTo>
                        <a:pt x="120" y="324"/>
                      </a:lnTo>
                      <a:lnTo>
                        <a:pt x="206" y="0"/>
                      </a:lnTo>
                      <a:lnTo>
                        <a:pt x="833" y="0"/>
                      </a:lnTo>
                      <a:lnTo>
                        <a:pt x="918" y="324"/>
                      </a:lnTo>
                      <a:lnTo>
                        <a:pt x="1041" y="338"/>
                      </a:lnTo>
                      <a:lnTo>
                        <a:pt x="1041" y="376"/>
                      </a:lnTo>
                      <a:lnTo>
                        <a:pt x="0" y="37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Oval 9"/>
                <p:cNvSpPr>
                  <a:spLocks noChangeArrowheads="1"/>
                </p:cNvSpPr>
                <p:nvPr/>
              </p:nvSpPr>
              <p:spPr bwMode="auto">
                <a:xfrm>
                  <a:off x="1793" y="882"/>
                  <a:ext cx="30" cy="33"/>
                </a:xfrm>
                <a:prstGeom prst="ellipse">
                  <a:avLst/>
                </a:prstGeom>
                <a:solidFill>
                  <a:srgbClr val="E9E9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Rectangle 10"/>
                <p:cNvSpPr>
                  <a:spLocks noChangeArrowheads="1"/>
                </p:cNvSpPr>
                <p:nvPr/>
              </p:nvSpPr>
              <p:spPr bwMode="auto">
                <a:xfrm>
                  <a:off x="318" y="960"/>
                  <a:ext cx="2919" cy="1639"/>
                </a:xfrm>
                <a:prstGeom prst="rect">
                  <a:avLst/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1"/>
                <p:cNvSpPr>
                  <a:spLocks/>
                </p:cNvSpPr>
                <p:nvPr/>
              </p:nvSpPr>
              <p:spPr bwMode="auto">
                <a:xfrm>
                  <a:off x="1478" y="2993"/>
                  <a:ext cx="651" cy="61"/>
                </a:xfrm>
                <a:custGeom>
                  <a:avLst/>
                  <a:gdLst>
                    <a:gd name="T0" fmla="*/ 639 w 651"/>
                    <a:gd name="T1" fmla="*/ 0 h 61"/>
                    <a:gd name="T2" fmla="*/ 12 w 651"/>
                    <a:gd name="T3" fmla="*/ 0 h 61"/>
                    <a:gd name="T4" fmla="*/ 0 w 651"/>
                    <a:gd name="T5" fmla="*/ 61 h 61"/>
                    <a:gd name="T6" fmla="*/ 651 w 651"/>
                    <a:gd name="T7" fmla="*/ 61 h 61"/>
                    <a:gd name="T8" fmla="*/ 639 w 651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1" h="61">
                      <a:moveTo>
                        <a:pt x="639" y="0"/>
                      </a:moveTo>
                      <a:lnTo>
                        <a:pt x="12" y="0"/>
                      </a:lnTo>
                      <a:lnTo>
                        <a:pt x="0" y="61"/>
                      </a:lnTo>
                      <a:lnTo>
                        <a:pt x="651" y="61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12"/>
                <p:cNvSpPr>
                  <a:spLocks/>
                </p:cNvSpPr>
                <p:nvPr/>
              </p:nvSpPr>
              <p:spPr bwMode="auto">
                <a:xfrm>
                  <a:off x="1478" y="2993"/>
                  <a:ext cx="651" cy="61"/>
                </a:xfrm>
                <a:custGeom>
                  <a:avLst/>
                  <a:gdLst>
                    <a:gd name="T0" fmla="*/ 639 w 651"/>
                    <a:gd name="T1" fmla="*/ 0 h 61"/>
                    <a:gd name="T2" fmla="*/ 12 w 651"/>
                    <a:gd name="T3" fmla="*/ 0 h 61"/>
                    <a:gd name="T4" fmla="*/ 0 w 651"/>
                    <a:gd name="T5" fmla="*/ 61 h 61"/>
                    <a:gd name="T6" fmla="*/ 651 w 651"/>
                    <a:gd name="T7" fmla="*/ 61 h 61"/>
                    <a:gd name="T8" fmla="*/ 639 w 651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1" h="61">
                      <a:moveTo>
                        <a:pt x="639" y="0"/>
                      </a:moveTo>
                      <a:lnTo>
                        <a:pt x="12" y="0"/>
                      </a:lnTo>
                      <a:lnTo>
                        <a:pt x="0" y="61"/>
                      </a:lnTo>
                      <a:lnTo>
                        <a:pt x="651" y="61"/>
                      </a:lnTo>
                      <a:lnTo>
                        <a:pt x="63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773" y="2623870"/>
                <a:ext cx="4185139" cy="2520208"/>
              </a:xfrm>
              <a:prstGeom prst="rect">
                <a:avLst/>
              </a:prstGeom>
            </p:spPr>
          </p:pic>
        </p:grpSp>
        <p:sp>
          <p:nvSpPr>
            <p:cNvPr id="4" name="同心圆 3"/>
            <p:cNvSpPr/>
            <p:nvPr/>
          </p:nvSpPr>
          <p:spPr>
            <a:xfrm>
              <a:off x="2892923" y="5500243"/>
              <a:ext cx="247650" cy="247650"/>
            </a:xfrm>
            <a:prstGeom prst="donu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947469" y="5554789"/>
              <a:ext cx="138557" cy="13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27450"/>
              </p:ext>
            </p:extLst>
          </p:nvPr>
        </p:nvGraphicFramePr>
        <p:xfrm>
          <a:off x="6429375" y="1888133"/>
          <a:ext cx="4753533" cy="2892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28">
                  <a:extLst>
                    <a:ext uri="{9D8B030D-6E8A-4147-A177-3AD203B41FA5}">
                      <a16:colId xmlns:a16="http://schemas.microsoft.com/office/drawing/2014/main" xmlns="" val="3731804523"/>
                    </a:ext>
                  </a:extLst>
                </a:gridCol>
                <a:gridCol w="3302277">
                  <a:extLst>
                    <a:ext uri="{9D8B030D-6E8A-4147-A177-3AD203B41FA5}">
                      <a16:colId xmlns:a16="http://schemas.microsoft.com/office/drawing/2014/main" xmlns="" val="975111632"/>
                    </a:ext>
                  </a:extLst>
                </a:gridCol>
                <a:gridCol w="725628">
                  <a:extLst>
                    <a:ext uri="{9D8B030D-6E8A-4147-A177-3AD203B41FA5}">
                      <a16:colId xmlns:a16="http://schemas.microsoft.com/office/drawing/2014/main" xmlns="" val="3794544177"/>
                    </a:ext>
                  </a:extLst>
                </a:gridCol>
              </a:tblGrid>
              <a:tr h="6704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57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1089309"/>
                  </a:ext>
                </a:extLst>
              </a:tr>
              <a:tr h="4407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2921144"/>
                  </a:ext>
                </a:extLst>
              </a:tr>
              <a:tr h="670476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7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5458158"/>
                  </a:ext>
                </a:extLst>
              </a:tr>
              <a:tr h="440722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2612067"/>
                  </a:ext>
                </a:extLst>
              </a:tr>
              <a:tr h="670476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9CAC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2480906"/>
                  </a:ext>
                </a:extLst>
              </a:tr>
            </a:tbl>
          </a:graphicData>
        </a:graphic>
      </p:graphicFrame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6651405" y="2085926"/>
            <a:ext cx="504000" cy="504000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>
            <a:off x="6651405" y="4240349"/>
            <a:ext cx="504000" cy="504000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10613706" y="3157129"/>
            <a:ext cx="522500" cy="468000"/>
            <a:chOff x="4638" y="1688"/>
            <a:chExt cx="418" cy="361"/>
          </a:xfrm>
          <a:solidFill>
            <a:schemeClr val="bg1"/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739" y="1688"/>
              <a:ext cx="317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38"/>
          <p:cNvSpPr txBox="1"/>
          <p:nvPr/>
        </p:nvSpPr>
        <p:spPr>
          <a:xfrm>
            <a:off x="7269894" y="2231732"/>
            <a:ext cx="386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甘特图</a:t>
            </a:r>
            <a:endParaRPr lang="en-US" altLang="zh-CN" sz="1600" dirty="0"/>
          </a:p>
        </p:txBody>
      </p:sp>
      <p:sp>
        <p:nvSpPr>
          <p:cNvPr id="28" name="文本框 39"/>
          <p:cNvSpPr txBox="1"/>
          <p:nvPr/>
        </p:nvSpPr>
        <p:spPr>
          <a:xfrm>
            <a:off x="7269894" y="4473037"/>
            <a:ext cx="386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OBS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29" name="文本框 40"/>
          <p:cNvSpPr txBox="1"/>
          <p:nvPr/>
        </p:nvSpPr>
        <p:spPr>
          <a:xfrm>
            <a:off x="6429375" y="3356992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WBS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30" name="文本框 41"/>
          <p:cNvSpPr txBox="1"/>
          <p:nvPr/>
        </p:nvSpPr>
        <p:spPr>
          <a:xfrm>
            <a:off x="700986" y="736005"/>
            <a:ext cx="477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0743" y="1384077"/>
            <a:ext cx="64293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1.3</a:t>
            </a:r>
            <a:r>
              <a:rPr lang="zh-CN" altLang="zh-CN" dirty="0"/>
              <a:t>参考资料</a:t>
            </a:r>
          </a:p>
          <a:p>
            <a:r>
              <a:rPr lang="en-US" altLang="zh-CN" dirty="0"/>
              <a:t>[1] </a:t>
            </a:r>
            <a:r>
              <a:rPr lang="zh-CN" altLang="zh-CN" dirty="0"/>
              <a:t>《软件工程导论》（第</a:t>
            </a:r>
            <a:r>
              <a:rPr lang="en-US" altLang="zh-CN" dirty="0"/>
              <a:t>6</a:t>
            </a:r>
            <a:r>
              <a:rPr lang="zh-CN" altLang="zh-CN" dirty="0"/>
              <a:t>版） 编著：张海藩 牟永敏</a:t>
            </a:r>
            <a:r>
              <a:rPr lang="en-US" altLang="zh-CN" dirty="0"/>
              <a:t>  </a:t>
            </a:r>
            <a:r>
              <a:rPr lang="zh-CN" altLang="zh-CN" dirty="0"/>
              <a:t>出版社：清华大学出版社</a:t>
            </a:r>
          </a:p>
          <a:p>
            <a:r>
              <a:rPr lang="en-US" altLang="zh-CN" dirty="0"/>
              <a:t>[2]</a:t>
            </a:r>
            <a:r>
              <a:rPr lang="zh-CN" altLang="zh-CN" dirty="0"/>
              <a:t>《软件需求》（第</a:t>
            </a:r>
            <a:r>
              <a:rPr lang="en-US" altLang="zh-CN" dirty="0"/>
              <a:t>3</a:t>
            </a:r>
            <a:r>
              <a:rPr lang="zh-CN" altLang="zh-CN" dirty="0"/>
              <a:t>版） 编著</a:t>
            </a:r>
            <a:r>
              <a:rPr lang="en-US" altLang="zh-CN" dirty="0"/>
              <a:t>Karl </a:t>
            </a:r>
            <a:r>
              <a:rPr lang="en-US" altLang="zh-CN" dirty="0" err="1"/>
              <a:t>Wiegers</a:t>
            </a:r>
            <a:r>
              <a:rPr lang="en-US" altLang="zh-CN" dirty="0"/>
              <a:t>  Joy Beatty  </a:t>
            </a:r>
            <a:r>
              <a:rPr lang="zh-CN" altLang="zh-CN" dirty="0"/>
              <a:t>出版社：清华大学出版社</a:t>
            </a:r>
          </a:p>
          <a:p>
            <a:r>
              <a:rPr lang="en-US" altLang="zh-CN" dirty="0"/>
              <a:t>[3]</a:t>
            </a:r>
            <a:r>
              <a:rPr lang="zh-CN" altLang="zh-CN" dirty="0"/>
              <a:t>《软件项目管理》 编著：</a:t>
            </a:r>
            <a:r>
              <a:rPr lang="en-US" altLang="zh-CN" dirty="0"/>
              <a:t>Bob Hughes  Mike </a:t>
            </a:r>
            <a:r>
              <a:rPr lang="en-US" altLang="zh-CN" dirty="0" err="1"/>
              <a:t>Cotterell</a:t>
            </a:r>
            <a:r>
              <a:rPr lang="en-US" altLang="zh-CN" dirty="0"/>
              <a:t>  </a:t>
            </a:r>
            <a:r>
              <a:rPr lang="zh-CN" altLang="zh-CN" dirty="0"/>
              <a:t>出版社：机械工业出版社</a:t>
            </a:r>
          </a:p>
          <a:p>
            <a:r>
              <a:rPr lang="en-US" altLang="zh-CN" dirty="0"/>
              <a:t>[4] </a:t>
            </a:r>
            <a:r>
              <a:rPr lang="zh-CN" altLang="zh-CN" dirty="0"/>
              <a:t>《本项目可行性研究报告》</a:t>
            </a:r>
          </a:p>
        </p:txBody>
      </p:sp>
    </p:spTree>
    <p:extLst>
      <p:ext uri="{BB962C8B-B14F-4D97-AF65-F5344CB8AC3E}">
        <p14:creationId xmlns:p14="http://schemas.microsoft.com/office/powerpoint/2010/main" val="3368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韩佳鑫  </a:t>
            </a:r>
            <a:r>
              <a:rPr lang="en-US" altLang="zh-CN" sz="3200" b="1" dirty="0" smtClean="0">
                <a:cs typeface="Arial" panose="020B0604020202020204" pitchFamily="34" charset="0"/>
              </a:rPr>
              <a:t>7.5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葛鑫志</a:t>
            </a:r>
            <a:r>
              <a:rPr lang="en-US" altLang="zh-CN" sz="3200" b="1" dirty="0" smtClean="0">
                <a:cs typeface="Arial" panose="020B0604020202020204" pitchFamily="34" charset="0"/>
              </a:rPr>
              <a:t>  8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胡泽宇</a:t>
            </a:r>
            <a:r>
              <a:rPr lang="en-US" altLang="zh-CN" sz="3200" b="1" dirty="0" smtClean="0">
                <a:cs typeface="Arial" panose="020B0604020202020204" pitchFamily="34" charset="0"/>
              </a:rPr>
              <a:t>  6.5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金志超</a:t>
            </a:r>
            <a:r>
              <a:rPr lang="en-US" altLang="zh-CN" sz="3200" b="1" dirty="0" smtClean="0">
                <a:cs typeface="Arial" panose="020B0604020202020204" pitchFamily="34" charset="0"/>
              </a:rPr>
              <a:t>  7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林康  </a:t>
            </a:r>
            <a:r>
              <a:rPr lang="en-US" altLang="zh-CN" sz="3200" b="1" dirty="0" smtClean="0">
                <a:cs typeface="Arial" panose="020B0604020202020204" pitchFamily="34" charset="0"/>
              </a:rPr>
              <a:t>9</a:t>
            </a:r>
            <a:endParaRPr lang="zh-CN" altLang="en-US" sz="3200" b="1" dirty="0">
              <a:cs typeface="Arial" panose="020B0604020202020204" pitchFamily="34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24719" y="303957"/>
            <a:ext cx="4176464" cy="1080120"/>
          </a:xfrm>
          <a:prstGeom prst="rect">
            <a:avLst/>
          </a:prstGeom>
        </p:spPr>
        <p:txBody>
          <a:bodyPr vert="horz" lIns="96433" tIns="48216" rIns="96433" bIns="48216" rtlCol="0">
            <a:normAutofit/>
          </a:bodyPr>
          <a:lstStyle>
            <a:lvl1pPr marL="241082" indent="-241082" algn="l" defTabSz="964326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小组评分</a:t>
            </a:r>
            <a:endParaRPr lang="zh-CN" altLang="en-US" sz="32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242538" y="-2940991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54593" y="3650229"/>
            <a:ext cx="68389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</a:t>
            </a:r>
            <a:r>
              <a:rPr lang="zh-CN" altLang="en-US" sz="3600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聆听</a:t>
            </a:r>
            <a:endParaRPr lang="zh-CN" altLang="en-US" sz="36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0943" y="2389279"/>
            <a:ext cx="7704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项目名称：软件工程系列课程教学辅助网站 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项目任务提出者：杨</a:t>
            </a:r>
            <a:r>
              <a:rPr lang="zh-CN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枨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、侯宏仑老师</a:t>
            </a:r>
            <a:endParaRPr lang="zh-CN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项目开发者：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PRD-14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 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用户：软件工程的老师和学生 </a:t>
            </a:r>
          </a:p>
        </p:txBody>
      </p:sp>
    </p:spTree>
    <p:extLst>
      <p:ext uri="{BB962C8B-B14F-4D97-AF65-F5344CB8AC3E}">
        <p14:creationId xmlns:p14="http://schemas.microsoft.com/office/powerpoint/2010/main" val="19820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2748495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可行性分析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50959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84920" y="545128"/>
            <a:ext cx="11288911" cy="61423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32831" y="2219152"/>
            <a:ext cx="6325921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为了使教师能够把最新，最前沿的关于项目管理和需求工程的信息传播给学生；为了学生能够利用网络得到老师帮助</a:t>
            </a:r>
            <a:r>
              <a:rPr lang="zh-CN" altLang="zh-CN" sz="800" dirty="0"/>
              <a:t>；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4759" y="580957"/>
            <a:ext cx="2807720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1"/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07996" y="4413435"/>
            <a:ext cx="6350756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为了师生之间，同学之间能够充分交流，沟通心得。这个软件工程教学、学习、交流系统将提供这么一个平台。</a:t>
            </a:r>
            <a:endParaRPr lang="en-US" altLang="zh-CN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3_121022124419_3"/>
          <p:cNvPicPr>
            <a:picLocks noChangeAspect="1"/>
          </p:cNvPicPr>
          <p:nvPr/>
        </p:nvPicPr>
        <p:blipFill>
          <a:blip r:embed="rId2"/>
          <a:srcRect l="-474" t="59806" r="26388"/>
          <a:stretch>
            <a:fillRect/>
          </a:stretch>
        </p:blipFill>
        <p:spPr>
          <a:xfrm>
            <a:off x="8003481" y="545128"/>
            <a:ext cx="4070350" cy="1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4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743" y="663997"/>
            <a:ext cx="4176464" cy="64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0743" y="1360343"/>
            <a:ext cx="9289032" cy="51706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388815" y="3112269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9997" y="3976365"/>
            <a:ext cx="80021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目标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4999" y="663997"/>
            <a:ext cx="527683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教师能够更好，更容易地得到学生的反馈，调整自己的进度或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教师可以方便地点评学生作业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有助于提高教师知名度和影响力，方便同学了解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学生的获得资料更加容易，更加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学生能够有针对性地进行补课，如果有缺课的话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学生可以方便地向老师提出疑问 并且可以迅速的得到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游客可以有机会了解这门课的情况，教师的情况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提高效率，解决课件发布与获得的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实现多用户操作，权限管理，安全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实现在线学习系统管理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界面友好，操作简单实用，功能完善</a:t>
            </a:r>
          </a:p>
        </p:txBody>
      </p:sp>
    </p:spTree>
    <p:extLst>
      <p:ext uri="{BB962C8B-B14F-4D97-AF65-F5344CB8AC3E}">
        <p14:creationId xmlns:p14="http://schemas.microsoft.com/office/powerpoint/2010/main" val="30335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214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1142057" y="172013"/>
            <a:ext cx="161491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要求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4840" y="2689905"/>
            <a:ext cx="360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作为一个网站的项目，我们假设用户有网站的浏览器和媒体播放器，如果没有的话开发人员也可以帮助他们首先具备上网的功能。</a:t>
            </a:r>
          </a:p>
        </p:txBody>
      </p:sp>
      <p:sp>
        <p:nvSpPr>
          <p:cNvPr id="27" name="矩形 26"/>
          <p:cNvSpPr/>
          <p:nvPr/>
        </p:nvSpPr>
        <p:spPr>
          <a:xfrm>
            <a:off x="6429375" y="24735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教师</a:t>
            </a:r>
            <a:r>
              <a:rPr lang="zh-CN" altLang="zh-CN" dirty="0" smtClean="0">
                <a:solidFill>
                  <a:schemeClr val="bg1"/>
                </a:solidFill>
              </a:rPr>
              <a:t>需求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45374" y="33592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学生需求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49639" y="42359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网站游客需求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10249" y="2552254"/>
            <a:ext cx="4122932" cy="4366921"/>
            <a:chOff x="950284" y="2059774"/>
            <a:chExt cx="3788406" cy="401260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252436" y="170185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/>
              <a:t>市场发展历史与趋势</a:t>
            </a:r>
          </a:p>
        </p:txBody>
      </p:sp>
      <p:sp>
        <p:nvSpPr>
          <p:cNvPr id="90" name="Rectangle 81"/>
          <p:cNvSpPr/>
          <p:nvPr/>
        </p:nvSpPr>
        <p:spPr>
          <a:xfrm>
            <a:off x="5252436" y="2184445"/>
            <a:ext cx="517938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/>
              <a:t>中国的在线教育市场规模与发达国家相比还有很大差距。中国的在线教育发展还有很大的空间。随着互联网用户的快速增长和国家教育政策的不断扶持，在线教育行业必将持续快速增长。</a:t>
            </a:r>
          </a:p>
          <a:p>
            <a:pPr>
              <a:lnSpc>
                <a:spcPct val="120000"/>
              </a:lnSpc>
            </a:pP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5479" y="447973"/>
            <a:ext cx="2283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/>
              <a:t>市场状况分析</a:t>
            </a:r>
          </a:p>
        </p:txBody>
      </p:sp>
    </p:spTree>
    <p:extLst>
      <p:ext uri="{BB962C8B-B14F-4D97-AF65-F5344CB8AC3E}">
        <p14:creationId xmlns:p14="http://schemas.microsoft.com/office/powerpoint/2010/main" val="39673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39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heme/theme1.xml><?xml version="1.0" encoding="utf-8"?>
<a:theme xmlns:a="http://schemas.openxmlformats.org/drawingml/2006/main" name="Office Theme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30000"/>
      </a:accent1>
      <a:accent2>
        <a:srgbClr val="3A3838"/>
      </a:accent2>
      <a:accent3>
        <a:srgbClr val="B30000"/>
      </a:accent3>
      <a:accent4>
        <a:srgbClr val="3A3838"/>
      </a:accent4>
      <a:accent5>
        <a:srgbClr val="B30000"/>
      </a:accent5>
      <a:accent6>
        <a:srgbClr val="3A3838"/>
      </a:accent6>
      <a:hlink>
        <a:srgbClr val="B30000"/>
      </a:hlink>
      <a:folHlink>
        <a:srgbClr val="3A3838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1488</Words>
  <Application>Microsoft Office PowerPoint</Application>
  <PresentationFormat>自定义</PresentationFormat>
  <Paragraphs>343</Paragraphs>
  <Slides>26</Slides>
  <Notes>14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Office Theme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dc:description>http://www.ypppt.com/</dc:description>
  <cp:lastModifiedBy/>
  <cp:revision>1</cp:revision>
  <dcterms:created xsi:type="dcterms:W3CDTF">2016-12-22T15:35:11Z</dcterms:created>
  <dcterms:modified xsi:type="dcterms:W3CDTF">2017-11-02T05:35:25Z</dcterms:modified>
</cp:coreProperties>
</file>